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62" r:id="rId3"/>
    <p:sldId id="258" r:id="rId4"/>
    <p:sldId id="286" r:id="rId5"/>
    <p:sldId id="357" r:id="rId6"/>
    <p:sldId id="359" r:id="rId7"/>
    <p:sldId id="358" r:id="rId8"/>
    <p:sldId id="363" r:id="rId9"/>
    <p:sldId id="345" r:id="rId10"/>
    <p:sldId id="364" r:id="rId11"/>
    <p:sldId id="365" r:id="rId12"/>
    <p:sldId id="362" r:id="rId13"/>
    <p:sldId id="366" r:id="rId14"/>
    <p:sldId id="367" r:id="rId15"/>
    <p:sldId id="280" r:id="rId16"/>
    <p:sldId id="30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utto Perez" initials="ZP" lastIdx="2" clrIdx="0">
    <p:extLst>
      <p:ext uri="{19B8F6BF-5375-455C-9EA6-DF929625EA0E}">
        <p15:presenceInfo xmlns:p15="http://schemas.microsoft.com/office/powerpoint/2012/main" userId="9917fa8741686e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4C12"/>
    <a:srgbClr val="E67122"/>
    <a:srgbClr val="EA8A48"/>
    <a:srgbClr val="FFFFE7"/>
    <a:srgbClr val="F1F7ED"/>
    <a:srgbClr val="E4DFDD"/>
    <a:srgbClr val="C8BCB2"/>
    <a:srgbClr val="FFFFFF"/>
    <a:srgbClr val="FFF2E9"/>
    <a:srgbClr val="F2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8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71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E6C6314-91E8-07B8-A5CE-0E2B18C9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90" y="0"/>
            <a:ext cx="12214090" cy="6858000"/>
          </a:xfrm>
          <a:prstGeom prst="rect">
            <a:avLst/>
          </a:prstGeom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919F2DF0-A73B-AFFD-8AE8-4F3C5B0F523D}"/>
              </a:ext>
            </a:extLst>
          </p:cNvPr>
          <p:cNvSpPr txBox="1">
            <a:spLocks/>
          </p:cNvSpPr>
          <p:nvPr/>
        </p:nvSpPr>
        <p:spPr>
          <a:xfrm>
            <a:off x="958567" y="2099432"/>
            <a:ext cx="11131833" cy="2539707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16200000" rotWithShape="0">
              <a:schemeClr val="bg2">
                <a:lumMod val="50000"/>
              </a:scheme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5400" b="1" dirty="0">
                <a:solidFill>
                  <a:schemeClr val="tx1">
                    <a:lumMod val="95000"/>
                  </a:schemeClr>
                </a:solidFill>
              </a:rPr>
              <a:t>Étude de marché pour une l ’IMPLENTATION à L’INTERNATIONAL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187547-6180-8DCF-C395-DAE8BEF41D0C}"/>
              </a:ext>
            </a:extLst>
          </p:cNvPr>
          <p:cNvSpPr/>
          <p:nvPr/>
        </p:nvSpPr>
        <p:spPr>
          <a:xfrm>
            <a:off x="1212568" y="5046805"/>
            <a:ext cx="4026002" cy="4571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  <a:alpha val="34000"/>
                </a:schemeClr>
              </a:gs>
              <a:gs pos="100000">
                <a:srgbClr val="FFFFFF">
                  <a:alpha val="41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848B5E8-BEA4-97DC-B05A-E960F6198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536" y="5384497"/>
            <a:ext cx="936342" cy="93471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CBE6D4D-A5DA-195E-2C4D-87D59B246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760" y="22523"/>
            <a:ext cx="5128160" cy="234111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394640B-F968-D242-2FAC-490D1309892F}"/>
              </a:ext>
            </a:extLst>
          </p:cNvPr>
          <p:cNvSpPr txBox="1">
            <a:spLocks/>
          </p:cNvSpPr>
          <p:nvPr/>
        </p:nvSpPr>
        <p:spPr>
          <a:xfrm>
            <a:off x="1096265" y="5140423"/>
            <a:ext cx="6726935" cy="731130"/>
          </a:xfrm>
          <a:prstGeom prst="rect">
            <a:avLst/>
          </a:prstGeom>
          <a:effectLst>
            <a:outerShdw blurRad="50800" dist="38100" dir="16200000" rotWithShape="0">
              <a:schemeClr val="bg2">
                <a:lumMod val="50000"/>
                <a:alpha val="84000"/>
              </a:scheme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b="1" dirty="0"/>
              <a:t>Analyse des pays ciblés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14C89C03-63F7-DF09-8DCA-22BE24429383}"/>
              </a:ext>
            </a:extLst>
          </p:cNvPr>
          <p:cNvSpPr txBox="1">
            <a:spLocks/>
          </p:cNvSpPr>
          <p:nvPr/>
        </p:nvSpPr>
        <p:spPr>
          <a:xfrm>
            <a:off x="10272174" y="6372837"/>
            <a:ext cx="2153506" cy="342305"/>
          </a:xfrm>
          <a:prstGeom prst="rect">
            <a:avLst/>
          </a:prstGeom>
          <a:effectLst>
            <a:outerShdw blurRad="50800" dist="38100" dir="16200000" rotWithShape="0">
              <a:schemeClr val="bg2">
                <a:lumMod val="50000"/>
                <a:alpha val="84000"/>
              </a:scheme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200" dirty="0"/>
              <a:t>Réalisé sous python</a:t>
            </a:r>
          </a:p>
        </p:txBody>
      </p:sp>
    </p:spTree>
    <p:extLst>
      <p:ext uri="{BB962C8B-B14F-4D97-AF65-F5344CB8AC3E}">
        <p14:creationId xmlns:p14="http://schemas.microsoft.com/office/powerpoint/2010/main" val="221631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CDCB5BCB-D959-BADE-C024-657CE5F95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71" y="1541916"/>
            <a:ext cx="10859839" cy="52547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104572" y="114389"/>
            <a:ext cx="4085619" cy="807395"/>
          </a:xfrm>
          <a:prstGeom prst="rect">
            <a:avLst/>
          </a:prstGeom>
          <a:solidFill>
            <a:srgbClr val="A24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104572" y="308527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2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9FA2BBF-B1DC-A525-CD25-D8ED04BDA992}"/>
              </a:ext>
            </a:extLst>
          </p:cNvPr>
          <p:cNvSpPr txBox="1">
            <a:spLocks/>
          </p:cNvSpPr>
          <p:nvPr/>
        </p:nvSpPr>
        <p:spPr>
          <a:xfrm>
            <a:off x="425585" y="1662598"/>
            <a:ext cx="10933078" cy="2403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>
              <a:solidFill>
                <a:srgbClr val="000000"/>
              </a:solidFill>
              <a:latin typeface="Helvetica Neue"/>
            </a:endParaRPr>
          </a:p>
          <a:p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03DF1B49-1113-E562-18F7-C8021FC9A08D}"/>
              </a:ext>
            </a:extLst>
          </p:cNvPr>
          <p:cNvSpPr txBox="1">
            <a:spLocks/>
          </p:cNvSpPr>
          <p:nvPr/>
        </p:nvSpPr>
        <p:spPr>
          <a:xfrm>
            <a:off x="480291" y="955526"/>
            <a:ext cx="10360725" cy="47705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fr-FR" sz="2400" b="1" dirty="0">
                <a:solidFill>
                  <a:srgbClr val="000000"/>
                </a:solidFill>
              </a:rPr>
              <a:t>Visualisation des clusters à l’échelle mondial</a:t>
            </a:r>
          </a:p>
          <a:p>
            <a:pPr algn="l"/>
            <a:endParaRPr lang="fr-FR" sz="11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A774AE7-ABAA-44B1-9BE0-D67A863C3BB7}"/>
              </a:ext>
            </a:extLst>
          </p:cNvPr>
          <p:cNvSpPr txBox="1"/>
          <p:nvPr/>
        </p:nvSpPr>
        <p:spPr>
          <a:xfrm>
            <a:off x="8496684" y="5632753"/>
            <a:ext cx="3416360" cy="92333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Avec cette méthode nous avons déjà une idée de la zone géographique à cibler.</a:t>
            </a:r>
          </a:p>
        </p:txBody>
      </p:sp>
    </p:spTree>
    <p:extLst>
      <p:ext uri="{BB962C8B-B14F-4D97-AF65-F5344CB8AC3E}">
        <p14:creationId xmlns:p14="http://schemas.microsoft.com/office/powerpoint/2010/main" val="363093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104572" y="114389"/>
            <a:ext cx="4085619" cy="807395"/>
          </a:xfrm>
          <a:prstGeom prst="rect">
            <a:avLst/>
          </a:prstGeom>
          <a:solidFill>
            <a:srgbClr val="A24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104572" y="308527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2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9FA2BBF-B1DC-A525-CD25-D8ED04BDA992}"/>
              </a:ext>
            </a:extLst>
          </p:cNvPr>
          <p:cNvSpPr txBox="1">
            <a:spLocks/>
          </p:cNvSpPr>
          <p:nvPr/>
        </p:nvSpPr>
        <p:spPr>
          <a:xfrm>
            <a:off x="425585" y="1662598"/>
            <a:ext cx="10933078" cy="2403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>
              <a:solidFill>
                <a:srgbClr val="000000"/>
              </a:solidFill>
              <a:latin typeface="Helvetica Neue"/>
            </a:endParaRPr>
          </a:p>
          <a:p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03DF1B49-1113-E562-18F7-C8021FC9A08D}"/>
              </a:ext>
            </a:extLst>
          </p:cNvPr>
          <p:cNvSpPr txBox="1">
            <a:spLocks/>
          </p:cNvSpPr>
          <p:nvPr/>
        </p:nvSpPr>
        <p:spPr>
          <a:xfrm>
            <a:off x="425585" y="894848"/>
            <a:ext cx="7318370" cy="67881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fr-FR" sz="2400" b="1" dirty="0">
                <a:solidFill>
                  <a:srgbClr val="000000"/>
                </a:solidFill>
              </a:rPr>
              <a:t>Comparaison des méthodes</a:t>
            </a:r>
          </a:p>
          <a:p>
            <a:pPr algn="l"/>
            <a:endParaRPr lang="fr-FR" sz="11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B6B155E-6533-9112-4567-13EB43B3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77" y="2196712"/>
            <a:ext cx="4062660" cy="464523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5FE16C9-9559-FF72-E555-DA5E99409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876" y="2131879"/>
            <a:ext cx="4072095" cy="465601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AC627E5-10E5-3109-6086-21BB41751649}"/>
              </a:ext>
            </a:extLst>
          </p:cNvPr>
          <p:cNvSpPr txBox="1"/>
          <p:nvPr/>
        </p:nvSpPr>
        <p:spPr>
          <a:xfrm>
            <a:off x="8900806" y="5060181"/>
            <a:ext cx="3120618" cy="147732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En prenant en compte l’importance de la stabilité politique et le PIB</a:t>
            </a:r>
          </a:p>
          <a:p>
            <a:r>
              <a:rPr lang="fr-FR" dirty="0">
                <a:solidFill>
                  <a:schemeClr val="bg1"/>
                </a:solidFill>
              </a:rPr>
              <a:t>Le choix se fera sur le cluster 0.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24926EF-92F8-03CB-7C10-8F05C15F5665}"/>
              </a:ext>
            </a:extLst>
          </p:cNvPr>
          <p:cNvSpPr txBox="1"/>
          <p:nvPr/>
        </p:nvSpPr>
        <p:spPr>
          <a:xfrm>
            <a:off x="1796964" y="190869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</a:rPr>
              <a:t>CHA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D9A68C0-9F47-0FAB-52CF-138E44E406C9}"/>
              </a:ext>
            </a:extLst>
          </p:cNvPr>
          <p:cNvSpPr txBox="1"/>
          <p:nvPr/>
        </p:nvSpPr>
        <p:spPr>
          <a:xfrm>
            <a:off x="6003721" y="1817908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Kmeans</a:t>
            </a:r>
            <a:endParaRPr lang="fr-F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A894008-1426-1ABA-A7EB-EB2CFD06ACA6}"/>
              </a:ext>
            </a:extLst>
          </p:cNvPr>
          <p:cNvSpPr txBox="1"/>
          <p:nvPr/>
        </p:nvSpPr>
        <p:spPr>
          <a:xfrm>
            <a:off x="425585" y="1374582"/>
            <a:ext cx="873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Ayant un résultat similaire nous pouvons en déduire que l’analyse est bonne.</a:t>
            </a:r>
          </a:p>
        </p:txBody>
      </p:sp>
    </p:spTree>
    <p:extLst>
      <p:ext uri="{BB962C8B-B14F-4D97-AF65-F5344CB8AC3E}">
        <p14:creationId xmlns:p14="http://schemas.microsoft.com/office/powerpoint/2010/main" val="1286327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104572" y="114389"/>
            <a:ext cx="4085619" cy="807395"/>
          </a:xfrm>
          <a:prstGeom prst="rect">
            <a:avLst/>
          </a:prstGeom>
          <a:solidFill>
            <a:srgbClr val="A24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104572" y="308527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2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9FA2BBF-B1DC-A525-CD25-D8ED04BDA992}"/>
              </a:ext>
            </a:extLst>
          </p:cNvPr>
          <p:cNvSpPr txBox="1">
            <a:spLocks/>
          </p:cNvSpPr>
          <p:nvPr/>
        </p:nvSpPr>
        <p:spPr>
          <a:xfrm>
            <a:off x="425585" y="1662598"/>
            <a:ext cx="10933078" cy="2403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>
              <a:solidFill>
                <a:srgbClr val="000000"/>
              </a:solidFill>
              <a:latin typeface="Helvetica Neue"/>
            </a:endParaRPr>
          </a:p>
          <a:p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03DF1B49-1113-E562-18F7-C8021FC9A08D}"/>
              </a:ext>
            </a:extLst>
          </p:cNvPr>
          <p:cNvSpPr txBox="1">
            <a:spLocks/>
          </p:cNvSpPr>
          <p:nvPr/>
        </p:nvSpPr>
        <p:spPr>
          <a:xfrm>
            <a:off x="354276" y="1115923"/>
            <a:ext cx="7542037" cy="10722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fr-FR" sz="2400" b="1" dirty="0">
                <a:solidFill>
                  <a:srgbClr val="000000"/>
                </a:solidFill>
              </a:rPr>
              <a:t>Recommandation des pays ciblés</a:t>
            </a:r>
          </a:p>
          <a:p>
            <a:r>
              <a:rPr lang="fr-FR" sz="2400" dirty="0">
                <a:solidFill>
                  <a:srgbClr val="000000"/>
                </a:solidFill>
                <a:latin typeface="Helvetica Neue"/>
              </a:rPr>
              <a:t>Top 7 des pays recommandés pour une implantation de marché</a:t>
            </a:r>
          </a:p>
          <a:p>
            <a:pPr algn="l"/>
            <a:endParaRPr lang="fr-FR" sz="11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B2C2C07-5461-931E-A277-BF4D4896B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53" y="1990308"/>
            <a:ext cx="5302221" cy="445007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A6A7E98-74A7-3DDA-BE87-80B8B8476168}"/>
              </a:ext>
            </a:extLst>
          </p:cNvPr>
          <p:cNvSpPr txBox="1"/>
          <p:nvPr/>
        </p:nvSpPr>
        <p:spPr>
          <a:xfrm>
            <a:off x="6096000" y="4409060"/>
            <a:ext cx="2011109" cy="203132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Finlande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Irlande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b="1" dirty="0">
                <a:solidFill>
                  <a:srgbClr val="000000"/>
                </a:solidFill>
              </a:rPr>
              <a:t>Is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lande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Luxembourg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Malte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Norvège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Suisse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0440D12-41C3-5846-E3F5-7FCF3F5DF157}"/>
              </a:ext>
            </a:extLst>
          </p:cNvPr>
          <p:cNvSpPr txBox="1"/>
          <p:nvPr/>
        </p:nvSpPr>
        <p:spPr>
          <a:xfrm>
            <a:off x="6096000" y="2059156"/>
            <a:ext cx="4997837" cy="64633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solidFill>
                  <a:srgbClr val="000000"/>
                </a:solidFill>
              </a:rPr>
              <a:t>Afin d’affiner notre analyse deux dernières condition ont été mise en places.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EAB80B5-8BF2-F549-10FF-CB3D3E92027D}"/>
              </a:ext>
            </a:extLst>
          </p:cNvPr>
          <p:cNvSpPr txBox="1"/>
          <p:nvPr/>
        </p:nvSpPr>
        <p:spPr>
          <a:xfrm>
            <a:off x="6096000" y="2924159"/>
            <a:ext cx="4997837" cy="92333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solidFill>
                  <a:srgbClr val="000000"/>
                </a:solidFill>
              </a:rPr>
              <a:t>Nous ne garderons que les pays avec une stabilité forte et une disponibilité de poulet  dans le pays de type moyenne ou faible.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8906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104572" y="114389"/>
            <a:ext cx="4085619" cy="807395"/>
          </a:xfrm>
          <a:prstGeom prst="rect">
            <a:avLst/>
          </a:prstGeom>
          <a:solidFill>
            <a:srgbClr val="A24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104572" y="308527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2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9FA2BBF-B1DC-A525-CD25-D8ED04BDA992}"/>
              </a:ext>
            </a:extLst>
          </p:cNvPr>
          <p:cNvSpPr txBox="1">
            <a:spLocks/>
          </p:cNvSpPr>
          <p:nvPr/>
        </p:nvSpPr>
        <p:spPr>
          <a:xfrm>
            <a:off x="425585" y="1662598"/>
            <a:ext cx="10933078" cy="2403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>
              <a:solidFill>
                <a:srgbClr val="000000"/>
              </a:solidFill>
              <a:latin typeface="Helvetica Neue"/>
            </a:endParaRPr>
          </a:p>
          <a:p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03DF1B49-1113-E562-18F7-C8021FC9A08D}"/>
              </a:ext>
            </a:extLst>
          </p:cNvPr>
          <p:cNvSpPr txBox="1">
            <a:spLocks/>
          </p:cNvSpPr>
          <p:nvPr/>
        </p:nvSpPr>
        <p:spPr>
          <a:xfrm>
            <a:off x="453360" y="1115922"/>
            <a:ext cx="5376989" cy="54667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fr-FR" sz="2400" b="1" dirty="0">
                <a:solidFill>
                  <a:srgbClr val="000000"/>
                </a:solidFill>
              </a:rPr>
              <a:t>Analyse approfondi sur le top 7</a:t>
            </a:r>
            <a:endParaRPr lang="fr-FR" sz="2400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1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A6A7E98-74A7-3DDA-BE87-80B8B8476168}"/>
              </a:ext>
            </a:extLst>
          </p:cNvPr>
          <p:cNvSpPr txBox="1"/>
          <p:nvPr/>
        </p:nvSpPr>
        <p:spPr>
          <a:xfrm>
            <a:off x="8315622" y="1849187"/>
            <a:ext cx="3252796" cy="92333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Ces graphiques nous présentes des informations très intéressantes.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162D7DE-BF44-4433-1ED8-6A0BFCD5C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76" y="1662597"/>
            <a:ext cx="7365706" cy="508101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5CB1526-54E5-D8C3-0E14-55DF08DAA20E}"/>
              </a:ext>
            </a:extLst>
          </p:cNvPr>
          <p:cNvSpPr txBox="1"/>
          <p:nvPr/>
        </p:nvSpPr>
        <p:spPr>
          <a:xfrm>
            <a:off x="8315623" y="3649681"/>
            <a:ext cx="3252795" cy="120032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Nous pouvons facilement comparer les pays avec les meilleurs PIB ou encore les plus proches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7DB849D-A206-0A86-E465-14CCC412BE62}"/>
              </a:ext>
            </a:extLst>
          </p:cNvPr>
          <p:cNvSpPr txBox="1"/>
          <p:nvPr/>
        </p:nvSpPr>
        <p:spPr>
          <a:xfrm>
            <a:off x="8315623" y="5195402"/>
            <a:ext cx="3252795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Mais également comprendre les problèmes de logistique ou de concurrence.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28158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104572" y="114389"/>
            <a:ext cx="4085619" cy="807395"/>
          </a:xfrm>
          <a:prstGeom prst="rect">
            <a:avLst/>
          </a:prstGeom>
          <a:solidFill>
            <a:srgbClr val="A24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104572" y="308527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2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9FA2BBF-B1DC-A525-CD25-D8ED04BDA992}"/>
              </a:ext>
            </a:extLst>
          </p:cNvPr>
          <p:cNvSpPr txBox="1">
            <a:spLocks/>
          </p:cNvSpPr>
          <p:nvPr/>
        </p:nvSpPr>
        <p:spPr>
          <a:xfrm>
            <a:off x="425585" y="1662598"/>
            <a:ext cx="10933078" cy="2403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>
              <a:solidFill>
                <a:srgbClr val="000000"/>
              </a:solidFill>
              <a:latin typeface="Helvetica Neue"/>
            </a:endParaRPr>
          </a:p>
          <a:p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03DF1B49-1113-E562-18F7-C8021FC9A08D}"/>
              </a:ext>
            </a:extLst>
          </p:cNvPr>
          <p:cNvSpPr txBox="1">
            <a:spLocks/>
          </p:cNvSpPr>
          <p:nvPr/>
        </p:nvSpPr>
        <p:spPr>
          <a:xfrm>
            <a:off x="453360" y="1115922"/>
            <a:ext cx="6241055" cy="5466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fr-FR" sz="2400" b="1" dirty="0">
                <a:solidFill>
                  <a:srgbClr val="000000"/>
                </a:solidFill>
              </a:rPr>
              <a:t>Analyse des pays consommateurs de viandes</a:t>
            </a:r>
            <a:endParaRPr lang="fr-FR" sz="2400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1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A6A7E98-74A7-3DDA-BE87-80B8B8476168}"/>
              </a:ext>
            </a:extLst>
          </p:cNvPr>
          <p:cNvSpPr txBox="1"/>
          <p:nvPr/>
        </p:nvSpPr>
        <p:spPr>
          <a:xfrm>
            <a:off x="8120791" y="2075706"/>
            <a:ext cx="3558885" cy="64633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Nous pouvons constater des différ</a:t>
            </a:r>
            <a:r>
              <a:rPr lang="fr-FR" altLang="fr-FR" dirty="0">
                <a:solidFill>
                  <a:srgbClr val="000000"/>
                </a:solidFill>
              </a:rPr>
              <a:t>ences.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A3A5BFC-BB87-6D21-89A5-3B13A654E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72" y="1856735"/>
            <a:ext cx="7821387" cy="474765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39F685E-3E31-9852-6C19-797F431C3375}"/>
              </a:ext>
            </a:extLst>
          </p:cNvPr>
          <p:cNvSpPr txBox="1"/>
          <p:nvPr/>
        </p:nvSpPr>
        <p:spPr>
          <a:xfrm>
            <a:off x="8120789" y="3339680"/>
            <a:ext cx="3558887" cy="120032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Certains pays on une tendance à une consommation sur la viande rouge. 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F46920-8A3C-DE18-7FF6-8126F24E46F2}"/>
              </a:ext>
            </a:extLst>
          </p:cNvPr>
          <p:cNvSpPr txBox="1"/>
          <p:nvPr/>
        </p:nvSpPr>
        <p:spPr>
          <a:xfrm>
            <a:off x="8120789" y="5195402"/>
            <a:ext cx="3558887" cy="92333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Cela pourrait permettre à l’entreprise de palier à ce manque de nourriture.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39254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712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0" y="320170"/>
            <a:ext cx="11081811" cy="807395"/>
          </a:xfrm>
          <a:prstGeom prst="rect">
            <a:avLst/>
          </a:prstGeom>
          <a:solidFill>
            <a:srgbClr val="A24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1110189" y="507731"/>
            <a:ext cx="455909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conclusion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0DD26CF-F09D-1D3D-B31C-D76DDDABE990}"/>
              </a:ext>
            </a:extLst>
          </p:cNvPr>
          <p:cNvSpPr txBox="1"/>
          <p:nvPr/>
        </p:nvSpPr>
        <p:spPr>
          <a:xfrm>
            <a:off x="394282" y="1502687"/>
            <a:ext cx="10583346" cy="865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Récapitulatif des facteurs principaux prix en compte dans cette analyse de marché</a:t>
            </a:r>
          </a:p>
          <a:p>
            <a:pPr>
              <a:lnSpc>
                <a:spcPct val="200000"/>
              </a:lnSpc>
            </a:pPr>
            <a:r>
              <a:rPr lang="fr-FR" b="1" dirty="0">
                <a:solidFill>
                  <a:schemeClr val="bg1"/>
                </a:solidFill>
              </a:rPr>
              <a:t>La distance / la situation politique / PIB par Habitant / la consommation de viandes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91C8491-6595-AC7B-89F3-8B5B6EE14F4B}"/>
              </a:ext>
            </a:extLst>
          </p:cNvPr>
          <p:cNvSpPr txBox="1"/>
          <p:nvPr/>
        </p:nvSpPr>
        <p:spPr>
          <a:xfrm>
            <a:off x="1277859" y="4749831"/>
            <a:ext cx="1107065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accent1"/>
                </a:solidFill>
              </a:rPr>
              <a:t>Les pays qui offrent les meilleurs opportunités :</a:t>
            </a:r>
          </a:p>
          <a:p>
            <a:r>
              <a:rPr lang="fr-FR" sz="2000" dirty="0">
                <a:solidFill>
                  <a:schemeClr val="bg1"/>
                </a:solidFill>
              </a:rPr>
              <a:t>- Le Luxembourg présente tous les facteurs de manière positif.</a:t>
            </a:r>
          </a:p>
          <a:p>
            <a:r>
              <a:rPr lang="fr-FR" sz="2000" dirty="0">
                <a:solidFill>
                  <a:schemeClr val="bg1"/>
                </a:solidFill>
              </a:rPr>
              <a:t>- Malte présente également des grands facteurs positif, mais cela reste une île.</a:t>
            </a:r>
          </a:p>
          <a:p>
            <a:r>
              <a:rPr lang="fr-FR" sz="2000" dirty="0">
                <a:solidFill>
                  <a:schemeClr val="bg1"/>
                </a:solidFill>
              </a:rPr>
              <a:t>- l’Islande présente de nombreuses possibilités, mais c’est une île qui n’est pas proche</a:t>
            </a:r>
            <a:r>
              <a:rPr lang="fr-FR" sz="2000" b="1" dirty="0">
                <a:solidFill>
                  <a:schemeClr val="bg1"/>
                </a:solidFill>
              </a:rPr>
              <a:t>.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E99524A-599B-B3B6-0D4A-7AA8C83FA0BE}"/>
              </a:ext>
            </a:extLst>
          </p:cNvPr>
          <p:cNvSpPr txBox="1"/>
          <p:nvPr/>
        </p:nvSpPr>
        <p:spPr>
          <a:xfrm>
            <a:off x="1277859" y="2588331"/>
            <a:ext cx="1052563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Les pays que je ne conseil pas :</a:t>
            </a:r>
          </a:p>
          <a:p>
            <a:r>
              <a:rPr lang="fr-FR" sz="2000" dirty="0">
                <a:solidFill>
                  <a:schemeClr val="bg1"/>
                </a:solidFill>
              </a:rPr>
              <a:t>- La Suisse malgré ça proximité et son très bon PIB à un marché très concurrentiel.</a:t>
            </a:r>
          </a:p>
          <a:p>
            <a:r>
              <a:rPr lang="fr-FR" sz="2000" dirty="0">
                <a:solidFill>
                  <a:schemeClr val="bg1"/>
                </a:solidFill>
              </a:rPr>
              <a:t>- La Finlande se trouve loin de la France, et a  un marché très concurrentiel.</a:t>
            </a:r>
          </a:p>
          <a:p>
            <a:r>
              <a:rPr lang="fr-FR" sz="2000" dirty="0">
                <a:solidFill>
                  <a:schemeClr val="bg1"/>
                </a:solidFill>
              </a:rPr>
              <a:t>- L’Irlande à un marché très concurrentiel.</a:t>
            </a:r>
          </a:p>
          <a:p>
            <a:r>
              <a:rPr lang="fr-FR" sz="2000" dirty="0">
                <a:solidFill>
                  <a:schemeClr val="bg1"/>
                </a:solidFill>
              </a:rPr>
              <a:t>- Norvège à un marché concurrentiel, mais avec de bons résultat pourrait être</a:t>
            </a:r>
          </a:p>
          <a:p>
            <a:r>
              <a:rPr lang="fr-FR" sz="2000" dirty="0">
                <a:solidFill>
                  <a:schemeClr val="bg1"/>
                </a:solidFill>
              </a:rPr>
              <a:t>Une alternative.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072DF2F-AFD2-9E75-0E9F-E65AE8040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35" y="4858943"/>
            <a:ext cx="658054" cy="69110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CE81433-AEA6-60FB-766B-982F6E874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52135" y="2716404"/>
            <a:ext cx="658054" cy="54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39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712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D889AE22-1611-7FD0-940F-7FFFC0664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41" y="0"/>
            <a:ext cx="9569676" cy="68241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411759" y="453672"/>
            <a:ext cx="5684242" cy="807395"/>
          </a:xfrm>
          <a:prstGeom prst="rect">
            <a:avLst/>
          </a:prstGeom>
          <a:solidFill>
            <a:srgbClr val="A24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1685756" y="375221"/>
            <a:ext cx="3544937" cy="88226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Questions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F8A958-ADD7-914E-132F-0F897BF8A915}"/>
              </a:ext>
            </a:extLst>
          </p:cNvPr>
          <p:cNvSpPr/>
          <p:nvPr/>
        </p:nvSpPr>
        <p:spPr>
          <a:xfrm>
            <a:off x="1891833" y="1339518"/>
            <a:ext cx="5897193" cy="807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069671D-070C-9892-5512-E84EC1228D6E}"/>
              </a:ext>
            </a:extLst>
          </p:cNvPr>
          <p:cNvSpPr txBox="1">
            <a:spLocks/>
          </p:cNvSpPr>
          <p:nvPr/>
        </p:nvSpPr>
        <p:spPr>
          <a:xfrm>
            <a:off x="3753834" y="1325210"/>
            <a:ext cx="3544937" cy="88226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>
                <a:solidFill>
                  <a:srgbClr val="A24C12"/>
                </a:solidFill>
              </a:rPr>
              <a:t>réponses</a:t>
            </a:r>
          </a:p>
        </p:txBody>
      </p:sp>
    </p:spTree>
    <p:extLst>
      <p:ext uri="{BB962C8B-B14F-4D97-AF65-F5344CB8AC3E}">
        <p14:creationId xmlns:p14="http://schemas.microsoft.com/office/powerpoint/2010/main" val="17226631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302430-D87E-9A26-0B52-AB85514ACD56}"/>
              </a:ext>
            </a:extLst>
          </p:cNvPr>
          <p:cNvSpPr/>
          <p:nvPr/>
        </p:nvSpPr>
        <p:spPr>
          <a:xfrm>
            <a:off x="418289" y="381000"/>
            <a:ext cx="11371634" cy="121433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B48C86A-7AA8-D554-CFB1-10D584041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3986" y="982495"/>
            <a:ext cx="6509393" cy="807395"/>
          </a:xfrm>
        </p:spPr>
        <p:txBody>
          <a:bodyPr>
            <a:noAutofit/>
          </a:bodyPr>
          <a:lstStyle/>
          <a:p>
            <a:r>
              <a:rPr lang="fr-FR" b="1" dirty="0"/>
              <a:t>Table des matières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ADBE4035-DCF2-4DEA-A3B5-C43D37E605B5}"/>
              </a:ext>
            </a:extLst>
          </p:cNvPr>
          <p:cNvSpPr txBox="1">
            <a:spLocks/>
          </p:cNvSpPr>
          <p:nvPr/>
        </p:nvSpPr>
        <p:spPr>
          <a:xfrm>
            <a:off x="454133" y="1810092"/>
            <a:ext cx="5348789" cy="41250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00" b="1" dirty="0">
                <a:solidFill>
                  <a:schemeClr val="accent5">
                    <a:lumMod val="75000"/>
                  </a:schemeClr>
                </a:solidFill>
              </a:rPr>
              <a:t>PARTIE 1: </a:t>
            </a:r>
          </a:p>
          <a:p>
            <a:r>
              <a:rPr lang="fr-FR" sz="2000" b="1" dirty="0">
                <a:solidFill>
                  <a:schemeClr val="accent5">
                    <a:lumMod val="75000"/>
                  </a:schemeClr>
                </a:solidFill>
              </a:rPr>
              <a:t>Sélection des informations utiles</a:t>
            </a:r>
          </a:p>
          <a:p>
            <a:endParaRPr lang="fr-FR" sz="11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fr-FR" sz="2000" b="1" dirty="0">
                <a:solidFill>
                  <a:schemeClr val="bg1"/>
                </a:solidFill>
              </a:rPr>
              <a:t>- Le contexte</a:t>
            </a:r>
          </a:p>
          <a:p>
            <a:r>
              <a:rPr lang="fr-FR" sz="2000" dirty="0">
                <a:solidFill>
                  <a:schemeClr val="bg1"/>
                </a:solidFill>
                <a:latin typeface="Helvetica Neue"/>
              </a:rPr>
              <a:t>Rappel du besoin de l’entreprise</a:t>
            </a:r>
            <a:endParaRPr lang="fr-FR" sz="800" dirty="0">
              <a:solidFill>
                <a:schemeClr val="bg1"/>
              </a:solidFill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fr-FR" sz="2000" b="1" dirty="0">
                <a:solidFill>
                  <a:schemeClr val="bg1"/>
                </a:solidFill>
              </a:rPr>
              <a:t>- La démarche suivi</a:t>
            </a:r>
          </a:p>
          <a:p>
            <a:r>
              <a:rPr lang="fr-FR" sz="2000" dirty="0">
                <a:solidFill>
                  <a:schemeClr val="bg1"/>
                </a:solidFill>
                <a:latin typeface="Helvetica Neue"/>
              </a:rPr>
              <a:t>Présentation de l’analyse </a:t>
            </a:r>
            <a:r>
              <a:rPr lang="fr-FR" sz="2000" dirty="0" err="1">
                <a:solidFill>
                  <a:schemeClr val="bg1"/>
                </a:solidFill>
                <a:latin typeface="Helvetica Neue"/>
              </a:rPr>
              <a:t>Pestel</a:t>
            </a:r>
            <a:endParaRPr lang="fr-FR" sz="1100" dirty="0">
              <a:solidFill>
                <a:schemeClr val="bg1"/>
              </a:solidFill>
              <a:effectLst/>
              <a:latin typeface="Helvetica Neue"/>
            </a:endParaRPr>
          </a:p>
          <a:p>
            <a:r>
              <a:rPr lang="fr-FR" sz="2000" dirty="0">
                <a:solidFill>
                  <a:schemeClr val="bg1"/>
                </a:solidFill>
                <a:effectLst/>
                <a:latin typeface="Helvetica Neue"/>
              </a:rPr>
              <a:t>Choix des informations nécessaires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9091C7F-B406-0DB0-AE0F-B66CD5931C6E}"/>
              </a:ext>
            </a:extLst>
          </p:cNvPr>
          <p:cNvSpPr txBox="1">
            <a:spLocks/>
          </p:cNvSpPr>
          <p:nvPr/>
        </p:nvSpPr>
        <p:spPr>
          <a:xfrm>
            <a:off x="5998132" y="1926128"/>
            <a:ext cx="5791791" cy="42987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3100" b="1" dirty="0">
                <a:solidFill>
                  <a:schemeClr val="accent5">
                    <a:lumMod val="75000"/>
                  </a:schemeClr>
                </a:solidFill>
              </a:rPr>
              <a:t>PARTIE 2: </a:t>
            </a:r>
          </a:p>
          <a:p>
            <a:r>
              <a:rPr lang="fr-FR" sz="2400" b="1" dirty="0">
                <a:solidFill>
                  <a:schemeClr val="accent5">
                    <a:lumMod val="75000"/>
                  </a:schemeClr>
                </a:solidFill>
              </a:rPr>
              <a:t>Analyse du marché mondial</a:t>
            </a:r>
          </a:p>
          <a:p>
            <a:pPr>
              <a:lnSpc>
                <a:spcPct val="110000"/>
              </a:lnSpc>
            </a:pPr>
            <a:r>
              <a:rPr lang="fr-FR" b="1" dirty="0">
                <a:solidFill>
                  <a:srgbClr val="000000"/>
                </a:solidFill>
              </a:rPr>
              <a:t>- Cercle de corrélations</a:t>
            </a:r>
          </a:p>
          <a:p>
            <a:pPr>
              <a:lnSpc>
                <a:spcPct val="110000"/>
              </a:lnSpc>
            </a:pPr>
            <a:r>
              <a:rPr lang="fr-FR" dirty="0">
                <a:solidFill>
                  <a:srgbClr val="000000"/>
                </a:solidFill>
                <a:latin typeface="Helvetica Neue"/>
              </a:rPr>
              <a:t>Permet de vérifier si nos informations sont bien sélectionnées.</a:t>
            </a:r>
            <a:endParaRPr lang="fr-FR" sz="11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>
              <a:lnSpc>
                <a:spcPct val="110000"/>
              </a:lnSpc>
            </a:pPr>
            <a:r>
              <a:rPr lang="fr-FR" sz="2000" b="1" dirty="0">
                <a:solidFill>
                  <a:srgbClr val="000000"/>
                </a:solidFill>
              </a:rPr>
              <a:t>- Méthodes de partitionnement des données </a:t>
            </a:r>
          </a:p>
          <a:p>
            <a:pPr>
              <a:lnSpc>
                <a:spcPct val="110000"/>
              </a:lnSpc>
            </a:pPr>
            <a:r>
              <a:rPr lang="fr-FR" sz="2000" dirty="0">
                <a:solidFill>
                  <a:srgbClr val="000000"/>
                </a:solidFill>
                <a:latin typeface="Helvetica Neue"/>
              </a:rPr>
              <a:t>Méthode CAH / Méthode </a:t>
            </a:r>
            <a:r>
              <a:rPr lang="fr-FR" sz="2000" dirty="0" err="1">
                <a:solidFill>
                  <a:srgbClr val="000000"/>
                </a:solidFill>
                <a:latin typeface="Helvetica Neue"/>
              </a:rPr>
              <a:t>Kmeans</a:t>
            </a:r>
            <a:endParaRPr lang="fr-FR" sz="2000" dirty="0">
              <a:solidFill>
                <a:srgbClr val="000000"/>
              </a:solidFill>
              <a:latin typeface="Helvetica Neue"/>
            </a:endParaRPr>
          </a:p>
          <a:p>
            <a:pPr>
              <a:lnSpc>
                <a:spcPct val="160000"/>
              </a:lnSpc>
            </a:pPr>
            <a:r>
              <a:rPr lang="fr-FR" sz="2000" b="1" dirty="0">
                <a:solidFill>
                  <a:srgbClr val="000000"/>
                </a:solidFill>
              </a:rPr>
              <a:t>- Résultats de l’analyse</a:t>
            </a:r>
          </a:p>
          <a:p>
            <a:r>
              <a:rPr lang="fr-FR" sz="2000" dirty="0">
                <a:solidFill>
                  <a:srgbClr val="000000"/>
                </a:solidFill>
                <a:latin typeface="Helvetica Neue"/>
              </a:rPr>
              <a:t>Comparaison des méthodes</a:t>
            </a:r>
          </a:p>
          <a:p>
            <a:pPr>
              <a:lnSpc>
                <a:spcPct val="110000"/>
              </a:lnSpc>
            </a:pPr>
            <a:r>
              <a:rPr lang="fr-FR" sz="2000" b="1" dirty="0">
                <a:solidFill>
                  <a:srgbClr val="000000"/>
                </a:solidFill>
              </a:rPr>
              <a:t>- Recommandation des pays ciblés</a:t>
            </a:r>
          </a:p>
          <a:p>
            <a:r>
              <a:rPr lang="fr-FR" sz="2000" dirty="0">
                <a:solidFill>
                  <a:srgbClr val="000000"/>
                </a:solidFill>
                <a:latin typeface="Helvetica Neue"/>
              </a:rPr>
              <a:t>Visualisation des éléments</a:t>
            </a:r>
          </a:p>
          <a:p>
            <a:endParaRPr lang="fr-FR" sz="2000" b="1" dirty="0">
              <a:solidFill>
                <a:srgbClr val="000000"/>
              </a:solidFill>
              <a:latin typeface="Helvetica Neue"/>
            </a:endParaRPr>
          </a:p>
          <a:p>
            <a:endParaRPr lang="fr-FR" sz="2400" b="1" dirty="0">
              <a:solidFill>
                <a:srgbClr val="000000"/>
              </a:solidFill>
              <a:latin typeface="Helvetica Neue"/>
            </a:endParaRPr>
          </a:p>
          <a:p>
            <a:endParaRPr lang="fr-FR" sz="2400" b="1" dirty="0">
              <a:solidFill>
                <a:srgbClr val="000000"/>
              </a:solidFill>
              <a:latin typeface="Helvetica Neue"/>
            </a:endParaRPr>
          </a:p>
          <a:p>
            <a:endParaRPr lang="fr-FR" sz="2400" b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65F97EC4-DFED-EE64-1032-2231A6EC9BE6}"/>
              </a:ext>
            </a:extLst>
          </p:cNvPr>
          <p:cNvSpPr txBox="1">
            <a:spLocks/>
          </p:cNvSpPr>
          <p:nvPr/>
        </p:nvSpPr>
        <p:spPr>
          <a:xfrm>
            <a:off x="4319466" y="6073302"/>
            <a:ext cx="3553068" cy="807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chemeClr val="accent5">
                    <a:lumMod val="75000"/>
                  </a:schemeClr>
                </a:solidFill>
              </a:rPr>
              <a:t>Conclusion</a:t>
            </a:r>
          </a:p>
          <a:p>
            <a:endParaRPr lang="fr-FR" sz="2400" b="1" dirty="0">
              <a:solidFill>
                <a:srgbClr val="000000"/>
              </a:solidFill>
              <a:latin typeface="Helvetica Neue"/>
            </a:endParaRPr>
          </a:p>
          <a:p>
            <a:endParaRPr lang="fr-FR" sz="2400" b="1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0384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0" y="204598"/>
            <a:ext cx="7111225" cy="80739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2084076" y="412669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1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3FBCB0CC-E503-04F4-F88C-C8F45CC0694D}"/>
              </a:ext>
            </a:extLst>
          </p:cNvPr>
          <p:cNvSpPr txBox="1">
            <a:spLocks/>
          </p:cNvSpPr>
          <p:nvPr/>
        </p:nvSpPr>
        <p:spPr>
          <a:xfrm>
            <a:off x="588835" y="3250011"/>
            <a:ext cx="6274985" cy="3124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dirty="0">
                <a:solidFill>
                  <a:schemeClr val="bg1"/>
                </a:solidFill>
              </a:rPr>
              <a:t>- La démarche suivi</a:t>
            </a:r>
          </a:p>
          <a:p>
            <a:r>
              <a:rPr lang="fr-FR" sz="2000" dirty="0">
                <a:solidFill>
                  <a:schemeClr val="bg1"/>
                </a:solidFill>
                <a:latin typeface="Helvetica Neue"/>
              </a:rPr>
              <a:t>Présentation de l’analyse </a:t>
            </a:r>
            <a:r>
              <a:rPr lang="fr-FR" sz="2000" dirty="0" err="1">
                <a:solidFill>
                  <a:schemeClr val="bg1"/>
                </a:solidFill>
                <a:latin typeface="Helvetica Neue"/>
              </a:rPr>
              <a:t>Pestel</a:t>
            </a:r>
            <a:endParaRPr lang="fr-FR" sz="1100" dirty="0">
              <a:solidFill>
                <a:schemeClr val="bg1"/>
              </a:solidFill>
              <a:effectLst/>
              <a:latin typeface="Helvetica Neue"/>
            </a:endParaRPr>
          </a:p>
          <a:p>
            <a:r>
              <a:rPr lang="fr-FR" sz="2000" dirty="0">
                <a:solidFill>
                  <a:schemeClr val="bg1"/>
                </a:solidFill>
                <a:effectLst/>
                <a:latin typeface="Helvetica Neue"/>
              </a:rPr>
              <a:t>Choix des informations nécessaires</a:t>
            </a:r>
          </a:p>
          <a:p>
            <a:endParaRPr lang="fr-FR" sz="2000" i="1" dirty="0">
              <a:solidFill>
                <a:srgbClr val="000000"/>
              </a:solidFill>
              <a:latin typeface="Helvetica Neue"/>
            </a:endParaRPr>
          </a:p>
          <a:p>
            <a:endParaRPr lang="fr-FR" sz="2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fr-FR" sz="2000" b="1" i="0" dirty="0">
                <a:solidFill>
                  <a:srgbClr val="000000"/>
                </a:solidFill>
                <a:effectLst/>
                <a:latin typeface="Helvetica Neue"/>
              </a:rPr>
              <a:t>  </a:t>
            </a:r>
            <a:endParaRPr lang="fr-FR" sz="2000" i="1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A03E500B-4FFA-4FBC-4A6D-795E797D1DA8}"/>
              </a:ext>
            </a:extLst>
          </p:cNvPr>
          <p:cNvSpPr txBox="1">
            <a:spLocks/>
          </p:cNvSpPr>
          <p:nvPr/>
        </p:nvSpPr>
        <p:spPr>
          <a:xfrm>
            <a:off x="588835" y="1428135"/>
            <a:ext cx="6574466" cy="12896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dirty="0">
                <a:solidFill>
                  <a:schemeClr val="accent5">
                    <a:lumMod val="75000"/>
                  </a:schemeClr>
                </a:solidFill>
              </a:rPr>
              <a:t>Sélection des informations utiles</a:t>
            </a:r>
          </a:p>
          <a:p>
            <a:r>
              <a:rPr lang="fr-FR" sz="2000" i="0" dirty="0">
                <a:solidFill>
                  <a:srgbClr val="000000"/>
                </a:solidFill>
                <a:effectLst/>
                <a:latin typeface="Helvetica Neue"/>
              </a:rPr>
              <a:t>- </a:t>
            </a:r>
            <a:r>
              <a:rPr lang="fr-FR" sz="2000" b="1" i="0" dirty="0">
                <a:solidFill>
                  <a:srgbClr val="000000"/>
                </a:solidFill>
                <a:effectLst/>
                <a:latin typeface="Helvetica Neue"/>
              </a:rPr>
              <a:t>Le contexte de la demande</a:t>
            </a:r>
            <a:endParaRPr lang="fr-FR" sz="2000" b="1" dirty="0">
              <a:solidFill>
                <a:srgbClr val="000000"/>
              </a:solidFill>
              <a:latin typeface="Helvetica Neue"/>
            </a:endParaRPr>
          </a:p>
          <a:p>
            <a:r>
              <a:rPr lang="fr-FR" sz="2000" dirty="0">
                <a:solidFill>
                  <a:schemeClr val="bg1"/>
                </a:solidFill>
                <a:latin typeface="Helvetica Neue"/>
              </a:rPr>
              <a:t>Rappel du besoin de l’entreprise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D996436-1103-CFA7-6157-5E28CA8EA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32" r="23034"/>
          <a:stretch/>
        </p:blipFill>
        <p:spPr>
          <a:xfrm>
            <a:off x="7489767" y="0"/>
            <a:ext cx="4702233" cy="689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77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712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0D72BA3-0EBE-F502-2BB2-3C2410E32F89}"/>
              </a:ext>
            </a:extLst>
          </p:cNvPr>
          <p:cNvSpPr/>
          <p:nvPr/>
        </p:nvSpPr>
        <p:spPr>
          <a:xfrm>
            <a:off x="1668593" y="1188826"/>
            <a:ext cx="7673926" cy="5669174"/>
          </a:xfrm>
          <a:prstGeom prst="rect">
            <a:avLst/>
          </a:prstGeom>
          <a:blipFill dpi="0" rotWithShape="1">
            <a:blip r:embed="rId2">
              <a:alphaModFix amt="16000"/>
            </a:blip>
            <a:srcRect/>
            <a:stretch>
              <a:fillRect l="-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97275" y="61607"/>
            <a:ext cx="4085619" cy="807395"/>
          </a:xfrm>
          <a:prstGeom prst="rect">
            <a:avLst/>
          </a:prstGeom>
          <a:solidFill>
            <a:srgbClr val="A24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A785E4-7A58-67E1-2C6A-60F8E93A0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466" y="1039481"/>
            <a:ext cx="8370894" cy="828014"/>
          </a:xfrm>
        </p:spPr>
        <p:txBody>
          <a:bodyPr>
            <a:no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Contexte et rappel du besoin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97275" y="248055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1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0C03054-B8CB-F3B0-7E80-40BCEA66A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198" y="56958"/>
            <a:ext cx="3557526" cy="162408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591EB4D-8837-9727-58A6-5E87DA93ABD0}"/>
              </a:ext>
            </a:extLst>
          </p:cNvPr>
          <p:cNvSpPr txBox="1"/>
          <p:nvPr/>
        </p:nvSpPr>
        <p:spPr>
          <a:xfrm>
            <a:off x="478465" y="2206474"/>
            <a:ext cx="11367637" cy="331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000" kern="100" dirty="0">
                <a:solidFill>
                  <a:schemeClr val="bg1"/>
                </a:solidFill>
                <a:effectLst/>
                <a:latin typeface="Helvetica Neue"/>
                <a:ea typeface="Calibri" panose="020F0502020204030204" pitchFamily="34" charset="0"/>
                <a:cs typeface="Times New Roman" panose="02020603050405020304" pitchFamily="18" charset="0"/>
              </a:rPr>
              <a:t>Lancement d’une mission de data international.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000" kern="100" dirty="0">
                <a:solidFill>
                  <a:schemeClr val="bg1"/>
                </a:solidFill>
                <a:effectLst/>
                <a:latin typeface="Helvetica Neue"/>
                <a:ea typeface="Calibri" panose="020F0502020204030204" pitchFamily="34" charset="0"/>
                <a:cs typeface="Times New Roman" panose="02020603050405020304" pitchFamily="18" charset="0"/>
              </a:rPr>
              <a:t>La poule qui chante est une entreprise française d’agroalimentaire qui souhaite se développer à l'international.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2000" kern="100" dirty="0">
              <a:solidFill>
                <a:schemeClr val="bg1"/>
              </a:solidFill>
              <a:effectLst/>
              <a:latin typeface="Helvetica Neu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000" kern="0" dirty="0">
                <a:solidFill>
                  <a:schemeClr val="bg1"/>
                </a:solidFill>
                <a:effectLst/>
                <a:latin typeface="Helvetica Neue"/>
                <a:ea typeface="Times New Roman" panose="02020603050405020304" pitchFamily="18" charset="0"/>
                <a:cs typeface="Times New Roman" panose="02020603050405020304" pitchFamily="18" charset="0"/>
              </a:rPr>
              <a:t>L'international, est un champ est bien large : aucun pays particulier ni aucun continent n'est choisi.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000" kern="0" dirty="0">
                <a:solidFill>
                  <a:schemeClr val="bg1"/>
                </a:solidFill>
                <a:effectLst/>
                <a:latin typeface="Helvetica Neue"/>
                <a:ea typeface="Times New Roman" panose="02020603050405020304" pitchFamily="18" charset="0"/>
                <a:cs typeface="Times New Roman" panose="02020603050405020304" pitchFamily="18" charset="0"/>
              </a:rPr>
              <a:t>Tous les pays sont envisageables.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2000" kern="0" dirty="0">
              <a:solidFill>
                <a:schemeClr val="bg1"/>
              </a:solidFill>
              <a:latin typeface="Helvetica Neu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000" kern="0" dirty="0">
                <a:solidFill>
                  <a:schemeClr val="bg1"/>
                </a:solidFill>
                <a:effectLst/>
                <a:latin typeface="Helvetica Neue"/>
                <a:ea typeface="Calibri" panose="020F0502020204030204" pitchFamily="34" charset="0"/>
                <a:cs typeface="Times New Roman" panose="02020603050405020304" pitchFamily="18" charset="0"/>
              </a:rPr>
              <a:t>Nous devons établir plusieurs informations qui seront utiles pour découvrir nos pays ciblés.</a:t>
            </a:r>
            <a:endParaRPr lang="fr-FR" sz="2000" kern="100" dirty="0">
              <a:solidFill>
                <a:schemeClr val="bg1"/>
              </a:solidFill>
              <a:effectLst/>
              <a:latin typeface="Helvetica Neu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315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712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5CF9F7CC-A31A-051B-235B-C83AC67F7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029" y="1991110"/>
            <a:ext cx="4890825" cy="4866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97275" y="61607"/>
            <a:ext cx="4085619" cy="807395"/>
          </a:xfrm>
          <a:prstGeom prst="rect">
            <a:avLst/>
          </a:prstGeom>
          <a:solidFill>
            <a:srgbClr val="A24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A785E4-7A58-67E1-2C6A-60F8E93A0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466" y="1039481"/>
            <a:ext cx="6623374" cy="807396"/>
          </a:xfrm>
        </p:spPr>
        <p:txBody>
          <a:bodyPr>
            <a:no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Analyse </a:t>
            </a:r>
            <a:r>
              <a:rPr lang="fr-FR" sz="4000" b="1" dirty="0" err="1">
                <a:solidFill>
                  <a:schemeClr val="bg1"/>
                </a:solidFill>
              </a:rPr>
              <a:t>Pestel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97275" y="248055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1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0C03054-B8CB-F3B0-7E80-40BCEA66A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198" y="56958"/>
            <a:ext cx="3557526" cy="162408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D91D8C4-4EF0-96E0-083A-ADC4900A0FA3}"/>
              </a:ext>
            </a:extLst>
          </p:cNvPr>
          <p:cNvSpPr txBox="1"/>
          <p:nvPr/>
        </p:nvSpPr>
        <p:spPr>
          <a:xfrm>
            <a:off x="478465" y="1681046"/>
            <a:ext cx="1011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i="0" dirty="0">
                <a:solidFill>
                  <a:srgbClr val="202124"/>
                </a:solidFill>
                <a:effectLst/>
                <a:latin typeface="Google Sans"/>
              </a:rPr>
              <a:t>La méthode d'analyse PESTEL (</a:t>
            </a:r>
            <a:r>
              <a:rPr lang="fr-FR" b="0" i="1" dirty="0">
                <a:solidFill>
                  <a:srgbClr val="040C28"/>
                </a:solidFill>
                <a:effectLst/>
                <a:latin typeface="Google Sans"/>
              </a:rPr>
              <a:t>Politique, Économique, Socioculturel, Technologique, Écologique, Légal</a:t>
            </a:r>
            <a:r>
              <a:rPr lang="fr-FR" b="0" i="0" dirty="0">
                <a:solidFill>
                  <a:srgbClr val="202124"/>
                </a:solidFill>
                <a:effectLst/>
                <a:latin typeface="Google Sans"/>
              </a:rPr>
              <a:t>). 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008A390-1153-1587-2E58-B9A500FB6AF9}"/>
              </a:ext>
            </a:extLst>
          </p:cNvPr>
          <p:cNvSpPr txBox="1"/>
          <p:nvPr/>
        </p:nvSpPr>
        <p:spPr>
          <a:xfrm>
            <a:off x="478465" y="2222300"/>
            <a:ext cx="4031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i="0" dirty="0">
                <a:solidFill>
                  <a:srgbClr val="202124"/>
                </a:solidFill>
                <a:effectLst/>
                <a:latin typeface="Google Sans"/>
              </a:rPr>
              <a:t>C’est un outil de diagnostic stratégique qui permet de comprendre l'influence extérieure qui peut impacter l’activité.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8960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712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97275" y="61607"/>
            <a:ext cx="4085619" cy="807395"/>
          </a:xfrm>
          <a:prstGeom prst="rect">
            <a:avLst/>
          </a:prstGeom>
          <a:solidFill>
            <a:srgbClr val="A24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A785E4-7A58-67E1-2C6A-60F8E93A0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466" y="1039481"/>
            <a:ext cx="8086414" cy="807396"/>
          </a:xfrm>
        </p:spPr>
        <p:txBody>
          <a:bodyPr>
            <a:no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Choix des informations à traiter 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97275" y="248055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1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0C03054-B8CB-F3B0-7E80-40BCEA66A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198" y="56958"/>
            <a:ext cx="3557526" cy="162408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E7BC2FF-676E-33B9-04F3-5C52E71AB8BA}"/>
              </a:ext>
            </a:extLst>
          </p:cNvPr>
          <p:cNvSpPr txBox="1"/>
          <p:nvPr/>
        </p:nvSpPr>
        <p:spPr>
          <a:xfrm>
            <a:off x="2463873" y="3901553"/>
            <a:ext cx="9477020" cy="156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dirty="0">
                <a:solidFill>
                  <a:schemeClr val="bg1"/>
                </a:solidFill>
              </a:rPr>
              <a:t>Distance entre la France et les pays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Plus la distance entre les pays est courte et plus elle réduit l’empreinte carbone.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</a:rPr>
              <a:t>Plus elle réduit le cout de transport.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</a:rPr>
              <a:t>Une bonne gestion logistique est plus simple si les pays sont proches.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4171256-77A5-F662-586D-1771BCBD1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01" y="1899248"/>
            <a:ext cx="845622" cy="85045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DA4CE02-CAA6-C3C6-2B7D-76594CFC4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639" y="5682746"/>
            <a:ext cx="844380" cy="84920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7B07CF5-5E1E-DB2F-3370-2C08EB8DD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397" y="1915815"/>
            <a:ext cx="845622" cy="85045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C942261-17DE-B7CF-28F6-8250528B9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701" y="5682746"/>
            <a:ext cx="844379" cy="84920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BC1906F-9B83-9103-9E07-35B6E62D0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2089" y="2976309"/>
            <a:ext cx="900238" cy="90538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147FF8A-70B0-1B2A-A4F8-740521DB8C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2639" y="4093087"/>
            <a:ext cx="816709" cy="82137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A69864C8-1F9E-0BFF-5D58-186B4F21641B}"/>
              </a:ext>
            </a:extLst>
          </p:cNvPr>
          <p:cNvSpPr txBox="1"/>
          <p:nvPr/>
        </p:nvSpPr>
        <p:spPr>
          <a:xfrm>
            <a:off x="2484014" y="1889689"/>
            <a:ext cx="947702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dirty="0">
                <a:solidFill>
                  <a:schemeClr val="bg1"/>
                </a:solidFill>
              </a:rPr>
              <a:t>Score de stabilité politique</a:t>
            </a:r>
          </a:p>
          <a:p>
            <a:r>
              <a:rPr lang="fr-FR" dirty="0">
                <a:solidFill>
                  <a:schemeClr val="bg1"/>
                </a:solidFill>
              </a:rPr>
              <a:t>Un pays avec une bonne stabilité politique, ne créera pas de conflits ou d’inflation.</a:t>
            </a:r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9DDCC25-645C-6D83-02FE-1F4DDD8DBA08}"/>
              </a:ext>
            </a:extLst>
          </p:cNvPr>
          <p:cNvSpPr txBox="1"/>
          <p:nvPr/>
        </p:nvSpPr>
        <p:spPr>
          <a:xfrm>
            <a:off x="2484014" y="2976309"/>
            <a:ext cx="907859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dirty="0">
                <a:solidFill>
                  <a:schemeClr val="bg1"/>
                </a:solidFill>
              </a:rPr>
              <a:t>PIB par habitant</a:t>
            </a:r>
          </a:p>
          <a:p>
            <a:r>
              <a:rPr lang="fr-FR" dirty="0">
                <a:solidFill>
                  <a:schemeClr val="bg1"/>
                </a:solidFill>
              </a:rPr>
              <a:t>Un PIB par habitant élevé est signe de r</a:t>
            </a:r>
            <a:r>
              <a:rPr lang="fr-FR" b="0" i="0" dirty="0">
                <a:solidFill>
                  <a:srgbClr val="040C28"/>
                </a:solidFill>
                <a:effectLst/>
              </a:rPr>
              <a:t>ichesse d'un pays.</a:t>
            </a:r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D0DA85C-124C-4241-F59F-1D74AE2DE43C}"/>
              </a:ext>
            </a:extLst>
          </p:cNvPr>
          <p:cNvSpPr txBox="1"/>
          <p:nvPr/>
        </p:nvSpPr>
        <p:spPr>
          <a:xfrm>
            <a:off x="2463873" y="5641411"/>
            <a:ext cx="9078592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dirty="0">
                <a:solidFill>
                  <a:schemeClr val="bg1"/>
                </a:solidFill>
              </a:rPr>
              <a:t>Disponibilité des produits 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</a:rPr>
              <a:t>Apporter à un pays une diversité de nourriture</a:t>
            </a:r>
            <a:endParaRPr lang="fr-FR" dirty="0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172F63D0-1EFF-EAA9-1C78-D29AB05E43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701" y="4079429"/>
            <a:ext cx="847376" cy="85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4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0" y="204598"/>
            <a:ext cx="7111225" cy="80739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2084076" y="412669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2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DA23F4B6-6C34-CE8D-AC3A-0C8724380568}"/>
              </a:ext>
            </a:extLst>
          </p:cNvPr>
          <p:cNvSpPr txBox="1">
            <a:spLocks/>
          </p:cNvSpPr>
          <p:nvPr/>
        </p:nvSpPr>
        <p:spPr>
          <a:xfrm>
            <a:off x="973994" y="1538823"/>
            <a:ext cx="5791791" cy="42987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dirty="0">
                <a:solidFill>
                  <a:schemeClr val="accent5">
                    <a:lumMod val="75000"/>
                  </a:schemeClr>
                </a:solidFill>
              </a:rPr>
              <a:t>Analyse du marché mondial</a:t>
            </a:r>
          </a:p>
          <a:p>
            <a:pPr>
              <a:lnSpc>
                <a:spcPct val="110000"/>
              </a:lnSpc>
            </a:pPr>
            <a:r>
              <a:rPr lang="fr-FR" sz="2000" b="1" dirty="0">
                <a:solidFill>
                  <a:srgbClr val="000000"/>
                </a:solidFill>
              </a:rPr>
              <a:t>- Cercle de corrélations</a:t>
            </a:r>
          </a:p>
          <a:p>
            <a:pPr>
              <a:lnSpc>
                <a:spcPct val="110000"/>
              </a:lnSpc>
            </a:pPr>
            <a:r>
              <a:rPr lang="fr-FR" sz="2000" dirty="0">
                <a:solidFill>
                  <a:srgbClr val="000000"/>
                </a:solidFill>
                <a:latin typeface="Helvetica Neue"/>
              </a:rPr>
              <a:t>Permet de vérifier si nos informations sont bien </a:t>
            </a:r>
            <a:r>
              <a:rPr lang="fr-FR" sz="2000" dirty="0" err="1">
                <a:solidFill>
                  <a:srgbClr val="000000"/>
                </a:solidFill>
                <a:latin typeface="Helvetica Neue"/>
              </a:rPr>
              <a:t>selectionnées</a:t>
            </a:r>
            <a:r>
              <a:rPr lang="fr-FR" sz="2000" dirty="0">
                <a:solidFill>
                  <a:srgbClr val="000000"/>
                </a:solidFill>
                <a:latin typeface="Helvetica Neue"/>
              </a:rPr>
              <a:t>.</a:t>
            </a:r>
            <a:endParaRPr lang="fr-FR" sz="2000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fr-FR" sz="11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>
              <a:lnSpc>
                <a:spcPct val="110000"/>
              </a:lnSpc>
            </a:pPr>
            <a:r>
              <a:rPr lang="fr-FR" sz="2000" b="1" dirty="0">
                <a:solidFill>
                  <a:srgbClr val="000000"/>
                </a:solidFill>
              </a:rPr>
              <a:t>- Méthodes de partitionnement des données </a:t>
            </a:r>
          </a:p>
          <a:p>
            <a:pPr>
              <a:lnSpc>
                <a:spcPct val="110000"/>
              </a:lnSpc>
            </a:pPr>
            <a:r>
              <a:rPr lang="fr-FR" sz="2000" dirty="0">
                <a:solidFill>
                  <a:srgbClr val="000000"/>
                </a:solidFill>
                <a:latin typeface="Helvetica Neue"/>
              </a:rPr>
              <a:t>Méthode CAH / Méthode </a:t>
            </a:r>
            <a:r>
              <a:rPr lang="fr-FR" sz="2000" dirty="0" err="1">
                <a:solidFill>
                  <a:srgbClr val="000000"/>
                </a:solidFill>
                <a:latin typeface="Helvetica Neue"/>
              </a:rPr>
              <a:t>Kmeans</a:t>
            </a:r>
            <a:endParaRPr lang="fr-FR" sz="2000" dirty="0">
              <a:solidFill>
                <a:srgbClr val="000000"/>
              </a:solidFill>
              <a:latin typeface="Helvetica Neue"/>
            </a:endParaRPr>
          </a:p>
          <a:p>
            <a:pPr>
              <a:lnSpc>
                <a:spcPct val="160000"/>
              </a:lnSpc>
            </a:pPr>
            <a:r>
              <a:rPr lang="fr-FR" sz="2000" b="1" dirty="0">
                <a:solidFill>
                  <a:srgbClr val="000000"/>
                </a:solidFill>
              </a:rPr>
              <a:t>- Résultats de l’analyse</a:t>
            </a:r>
          </a:p>
          <a:p>
            <a:r>
              <a:rPr lang="fr-FR" sz="2000" dirty="0">
                <a:solidFill>
                  <a:srgbClr val="000000"/>
                </a:solidFill>
                <a:latin typeface="Helvetica Neue"/>
              </a:rPr>
              <a:t>Comparaison des méthodes</a:t>
            </a:r>
          </a:p>
          <a:p>
            <a:pPr>
              <a:lnSpc>
                <a:spcPct val="110000"/>
              </a:lnSpc>
            </a:pPr>
            <a:r>
              <a:rPr lang="fr-FR" sz="2000" b="1" dirty="0">
                <a:solidFill>
                  <a:srgbClr val="000000"/>
                </a:solidFill>
              </a:rPr>
              <a:t>- Recommandation des pays ciblés</a:t>
            </a:r>
          </a:p>
          <a:p>
            <a:r>
              <a:rPr lang="fr-FR" sz="2000" dirty="0">
                <a:solidFill>
                  <a:srgbClr val="000000"/>
                </a:solidFill>
                <a:latin typeface="Helvetica Neue"/>
              </a:rPr>
              <a:t>Visualisation des éléments</a:t>
            </a:r>
          </a:p>
          <a:p>
            <a:endParaRPr lang="fr-FR" sz="2000" b="1" dirty="0">
              <a:solidFill>
                <a:srgbClr val="000000"/>
              </a:solidFill>
              <a:latin typeface="Helvetica Neue"/>
            </a:endParaRPr>
          </a:p>
          <a:p>
            <a:endParaRPr lang="fr-FR" sz="2400" b="1" dirty="0">
              <a:solidFill>
                <a:srgbClr val="000000"/>
              </a:solidFill>
              <a:latin typeface="Helvetica Neue"/>
            </a:endParaRPr>
          </a:p>
          <a:p>
            <a:endParaRPr lang="fr-FR" sz="2400" b="1" dirty="0">
              <a:solidFill>
                <a:srgbClr val="000000"/>
              </a:solidFill>
              <a:latin typeface="Helvetica Neue"/>
            </a:endParaRPr>
          </a:p>
          <a:p>
            <a:endParaRPr lang="fr-FR" sz="2400" b="1" dirty="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01F8553-F2F1-7E7A-3235-F9F3140D0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8" r="7906"/>
          <a:stretch/>
        </p:blipFill>
        <p:spPr>
          <a:xfrm>
            <a:off x="7333955" y="0"/>
            <a:ext cx="4913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71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104572" y="114389"/>
            <a:ext cx="4085619" cy="807395"/>
          </a:xfrm>
          <a:prstGeom prst="rect">
            <a:avLst/>
          </a:prstGeom>
          <a:solidFill>
            <a:srgbClr val="A24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104572" y="308527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2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9FA2BBF-B1DC-A525-CD25-D8ED04BDA992}"/>
              </a:ext>
            </a:extLst>
          </p:cNvPr>
          <p:cNvSpPr txBox="1">
            <a:spLocks/>
          </p:cNvSpPr>
          <p:nvPr/>
        </p:nvSpPr>
        <p:spPr>
          <a:xfrm>
            <a:off x="425585" y="1662598"/>
            <a:ext cx="10933078" cy="2403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>
              <a:solidFill>
                <a:srgbClr val="000000"/>
              </a:solidFill>
              <a:latin typeface="Helvetica Neue"/>
            </a:endParaRPr>
          </a:p>
          <a:p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03DF1B49-1113-E562-18F7-C8021FC9A08D}"/>
              </a:ext>
            </a:extLst>
          </p:cNvPr>
          <p:cNvSpPr txBox="1">
            <a:spLocks/>
          </p:cNvSpPr>
          <p:nvPr/>
        </p:nvSpPr>
        <p:spPr>
          <a:xfrm>
            <a:off x="748559" y="1115923"/>
            <a:ext cx="9043723" cy="54667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fr-FR" sz="2400" b="1" dirty="0">
                <a:solidFill>
                  <a:srgbClr val="000000"/>
                </a:solidFill>
              </a:rPr>
              <a:t>Cercle de corrélations</a:t>
            </a:r>
          </a:p>
          <a:p>
            <a:pPr algn="l"/>
            <a:endParaRPr lang="fr-FR" sz="11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A774AE7-ABAA-44B1-9BE0-D67A863C3BB7}"/>
              </a:ext>
            </a:extLst>
          </p:cNvPr>
          <p:cNvSpPr txBox="1"/>
          <p:nvPr/>
        </p:nvSpPr>
        <p:spPr>
          <a:xfrm>
            <a:off x="6624505" y="1823076"/>
            <a:ext cx="4286381" cy="92333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C’est un outil graphique utilisé en statistiques multivariées pour visualiser les relations entre plusieurs variables.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B22575-4587-C0CB-CF52-FC64ADBB2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85" y="1652028"/>
            <a:ext cx="5413154" cy="514928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2409870-2679-6AC7-C687-F57CEACCE100}"/>
              </a:ext>
            </a:extLst>
          </p:cNvPr>
          <p:cNvSpPr txBox="1"/>
          <p:nvPr/>
        </p:nvSpPr>
        <p:spPr>
          <a:xfrm>
            <a:off x="6624506" y="2966589"/>
            <a:ext cx="4286380" cy="64633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Nos variables ou (informations) sont biens choisis car elles ont toutes une corrélation.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CF25013-0249-1932-31D6-81A61189D78D}"/>
              </a:ext>
            </a:extLst>
          </p:cNvPr>
          <p:cNvSpPr txBox="1"/>
          <p:nvPr/>
        </p:nvSpPr>
        <p:spPr>
          <a:xfrm>
            <a:off x="6624505" y="4089387"/>
            <a:ext cx="4286380" cy="120032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Exemple: </a:t>
            </a:r>
          </a:p>
          <a:p>
            <a:r>
              <a:rPr lang="fr-FR" dirty="0">
                <a:solidFill>
                  <a:srgbClr val="374151"/>
                </a:solidFill>
                <a:latin typeface="Söhne"/>
              </a:rPr>
              <a:t>Un pays qui aura un fort score de stabilité politique aura également un PIB par habitant conséquent.</a:t>
            </a: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704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104572" y="114389"/>
            <a:ext cx="4085619" cy="807395"/>
          </a:xfrm>
          <a:prstGeom prst="rect">
            <a:avLst/>
          </a:prstGeom>
          <a:solidFill>
            <a:srgbClr val="A24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104572" y="308527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2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9FA2BBF-B1DC-A525-CD25-D8ED04BDA992}"/>
              </a:ext>
            </a:extLst>
          </p:cNvPr>
          <p:cNvSpPr txBox="1">
            <a:spLocks/>
          </p:cNvSpPr>
          <p:nvPr/>
        </p:nvSpPr>
        <p:spPr>
          <a:xfrm>
            <a:off x="425585" y="1662598"/>
            <a:ext cx="10933078" cy="2403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>
              <a:solidFill>
                <a:srgbClr val="000000"/>
              </a:solidFill>
              <a:latin typeface="Helvetica Neue"/>
            </a:endParaRPr>
          </a:p>
          <a:p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03DF1B49-1113-E562-18F7-C8021FC9A08D}"/>
              </a:ext>
            </a:extLst>
          </p:cNvPr>
          <p:cNvSpPr txBox="1">
            <a:spLocks/>
          </p:cNvSpPr>
          <p:nvPr/>
        </p:nvSpPr>
        <p:spPr>
          <a:xfrm>
            <a:off x="354276" y="1115923"/>
            <a:ext cx="9043723" cy="54667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fr-FR" sz="2400" b="1" dirty="0">
                <a:solidFill>
                  <a:srgbClr val="000000"/>
                </a:solidFill>
              </a:rPr>
              <a:t>Méthodes de partitionnement des données ou clustering</a:t>
            </a:r>
          </a:p>
          <a:p>
            <a:pPr algn="l"/>
            <a:endParaRPr lang="fr-FR" sz="11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A774AE7-ABAA-44B1-9BE0-D67A863C3BB7}"/>
              </a:ext>
            </a:extLst>
          </p:cNvPr>
          <p:cNvSpPr txBox="1"/>
          <p:nvPr/>
        </p:nvSpPr>
        <p:spPr>
          <a:xfrm>
            <a:off x="8614206" y="5718359"/>
            <a:ext cx="3365272" cy="88126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CAH</a:t>
            </a:r>
          </a:p>
          <a:p>
            <a:pPr>
              <a:lnSpc>
                <a:spcPct val="110000"/>
              </a:lnSpc>
            </a:pPr>
            <a:r>
              <a:rPr lang="fr-FR" sz="1400" i="0" dirty="0">
                <a:solidFill>
                  <a:srgbClr val="000000"/>
                </a:solidFill>
                <a:effectLst/>
                <a:latin typeface="Helvetica Neue"/>
              </a:rPr>
              <a:t>(Classification Ascendante hiérarchique)</a:t>
            </a:r>
          </a:p>
          <a:p>
            <a:pPr>
              <a:lnSpc>
                <a:spcPct val="110000"/>
              </a:lnSpc>
            </a:pPr>
            <a:endParaRPr lang="fr-FR" sz="1800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0366184-6665-08C2-F22C-4DAD9E18F65E}"/>
              </a:ext>
            </a:extLst>
          </p:cNvPr>
          <p:cNvSpPr txBox="1"/>
          <p:nvPr/>
        </p:nvSpPr>
        <p:spPr>
          <a:xfrm>
            <a:off x="354276" y="1754233"/>
            <a:ext cx="1032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Afin d’être certain de mes prédictions, j’ai utilisé deux méthodes similaire que j’ai comparé.</a:t>
            </a:r>
            <a:endParaRPr lang="fr-FR" dirty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AB5036EF-E314-5597-2834-D791C963C256}"/>
              </a:ext>
            </a:extLst>
          </p:cNvPr>
          <p:cNvSpPr txBox="1">
            <a:spLocks/>
          </p:cNvSpPr>
          <p:nvPr/>
        </p:nvSpPr>
        <p:spPr>
          <a:xfrm>
            <a:off x="425585" y="2576869"/>
            <a:ext cx="7107728" cy="42589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fr-FR" sz="2000" b="1" dirty="0">
                <a:solidFill>
                  <a:srgbClr val="000000"/>
                </a:solidFill>
                <a:latin typeface="Helvetica Neue"/>
              </a:rPr>
              <a:t>Méthode CAH et la méthode </a:t>
            </a:r>
            <a:r>
              <a:rPr lang="fr-FR" sz="2000" b="1" dirty="0" err="1">
                <a:solidFill>
                  <a:srgbClr val="000000"/>
                </a:solidFill>
                <a:latin typeface="Helvetica Neue"/>
              </a:rPr>
              <a:t>Kmeans</a:t>
            </a:r>
            <a:r>
              <a:rPr lang="fr-FR" sz="2000" b="1" dirty="0">
                <a:solidFill>
                  <a:srgbClr val="000000"/>
                </a:solidFill>
                <a:latin typeface="Helvetica Neue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fr-FR" sz="2000" b="0" i="0" dirty="0">
                <a:solidFill>
                  <a:srgbClr val="202124"/>
                </a:solidFill>
                <a:effectLst/>
                <a:latin typeface="Helvetica Neue"/>
              </a:rPr>
              <a:t>Ils permettent d'analyser un jeu de données afin de regrouper les données « similaires » en groupes (ou appelé clusters).</a:t>
            </a:r>
            <a:endParaRPr lang="fr-FR" sz="2000" b="1" dirty="0">
              <a:solidFill>
                <a:srgbClr val="000000"/>
              </a:solidFill>
              <a:latin typeface="Helvetica Neue"/>
            </a:endParaRPr>
          </a:p>
          <a:p>
            <a:r>
              <a:rPr lang="fr-FR" sz="1800" b="0" i="0" dirty="0">
                <a:solidFill>
                  <a:srgbClr val="202124"/>
                </a:solidFill>
                <a:effectLst/>
                <a:latin typeface="Helvetica Neue"/>
              </a:rPr>
              <a:t>Ils rassemblent selon un critère de ressemblance défini au préalable qui s'exprimera sous la forme d'une matrice de distances , </a:t>
            </a:r>
          </a:p>
          <a:p>
            <a:r>
              <a:rPr lang="fr-FR" sz="1800" b="0" i="0" dirty="0">
                <a:solidFill>
                  <a:srgbClr val="202124"/>
                </a:solidFill>
                <a:effectLst/>
                <a:latin typeface="Helvetica Neue"/>
              </a:rPr>
              <a:t>exprimant la distance existant entre chaque individu pris deux à deux. </a:t>
            </a:r>
          </a:p>
          <a:p>
            <a:r>
              <a:rPr lang="fr-FR" sz="1800" b="0" i="0" dirty="0">
                <a:solidFill>
                  <a:srgbClr val="202124"/>
                </a:solidFill>
                <a:effectLst/>
                <a:latin typeface="Helvetica Neue"/>
              </a:rPr>
              <a:t>Deux observations identiques auront une distance nulle.</a:t>
            </a:r>
            <a:endParaRPr lang="fr-FR" sz="1800" dirty="0">
              <a:latin typeface="Helvetica Neue"/>
            </a:endParaRPr>
          </a:p>
          <a:p>
            <a:pPr algn="l"/>
            <a:endParaRPr lang="fr-FR" sz="20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67F7FE-CEB5-CB3E-14C7-7145FD1BEBC0}"/>
              </a:ext>
            </a:extLst>
          </p:cNvPr>
          <p:cNvSpPr/>
          <p:nvPr/>
        </p:nvSpPr>
        <p:spPr>
          <a:xfrm>
            <a:off x="7664521" y="1662598"/>
            <a:ext cx="4101894" cy="3721060"/>
          </a:xfrm>
          <a:prstGeom prst="rect">
            <a:avLst/>
          </a:prstGeom>
          <a:blipFill>
            <a:blip r:embed="rId2">
              <a:alphaModFix amt="24000"/>
            </a:blip>
            <a:stretch>
              <a:fillRect l="-2293" t="-1486" r="-24313" b="-1138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912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ecteur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32136</TotalTime>
  <Words>883</Words>
  <Application>Microsoft Office PowerPoint</Application>
  <PresentationFormat>Grand écran</PresentationFormat>
  <Paragraphs>137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Century Gothic</vt:lpstr>
      <vt:lpstr>Google Sans</vt:lpstr>
      <vt:lpstr>Helvetica Neue</vt:lpstr>
      <vt:lpstr>Söhne</vt:lpstr>
      <vt:lpstr>Wingdings 3</vt:lpstr>
      <vt:lpstr>Secteur</vt:lpstr>
      <vt:lpstr>Présentation PowerPoint</vt:lpstr>
      <vt:lpstr>Table des matières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Zutto Perez</dc:creator>
  <cp:lastModifiedBy>Zutto Perez</cp:lastModifiedBy>
  <cp:revision>321</cp:revision>
  <dcterms:created xsi:type="dcterms:W3CDTF">2023-03-15T14:46:11Z</dcterms:created>
  <dcterms:modified xsi:type="dcterms:W3CDTF">2023-11-02T11:00:59Z</dcterms:modified>
</cp:coreProperties>
</file>